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8" r:id="rId2"/>
    <p:sldId id="267" r:id="rId3"/>
    <p:sldId id="261" r:id="rId4"/>
    <p:sldId id="269" r:id="rId5"/>
    <p:sldId id="263" r:id="rId6"/>
    <p:sldId id="268" r:id="rId7"/>
    <p:sldId id="27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91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jpe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E36716-7A29-42AE-A05A-48F1A66A7C83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4BA9C2-8863-421F-A7ED-E8FC3CB27A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730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BA9C2-8863-421F-A7ED-E8FC3CB27A1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781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BA9C2-8863-421F-A7ED-E8FC3CB27A1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286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BA9C2-8863-421F-A7ED-E8FC3CB27A1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044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BA9C2-8863-421F-A7ED-E8FC3CB27A1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487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293FC4-92AE-EC42-53AB-9EABD736CC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B98F2C-1412-9FCB-182F-BFB33CC882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869E3A-C23A-1C3F-67F7-AF4F45104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138E28-43E6-FC92-DDC0-07D079B9B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992840-952D-7CF5-C9D4-048353248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2213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B426A5-6216-7E3A-F750-7B99F7DBD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9BE269-AB00-941E-EEAA-7CD3013A9B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9949A8-EE5F-CD91-DBDA-3786ACEA7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E57C1D-97B8-6A3C-6653-2D46EC87A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6A79D0-37EC-B27C-E6C3-B8368FC72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084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D134FF5-9C35-008C-DBAF-F2D3838909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B68E3D-3DA7-53D8-AAED-F0BE131338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FA8E5D-6811-DD7B-C86A-AF9E352B3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656409-765F-074C-CDF9-697AD554D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D993AE-9666-4EDA-837E-9EA99561E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056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5BC3D3-27E6-9C49-1C5D-DE4D4C9D7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370D48-CD92-3F12-7A92-44010AEFF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6722F1-6367-C771-18D8-16EEFE370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6C0006-AACD-56B1-364B-947BF7387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49B7E8-3B09-CADF-9C97-A56BA1435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96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F35F3D-A5EB-3661-AF55-A2F83AA84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207ED3-B3D5-892C-2F60-FFE0F92C4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08B317-656E-F649-F39D-3A615A673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272DAD-7394-30D4-A26F-38A1B65C0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8CC6AD-3FD8-FEF2-074E-7303C8A9A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364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5BD03-2F7A-2B04-11FB-92DA4A1D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27A76-CB20-D7C3-C2CB-CE1AACC7A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64CB3B-34BE-679A-737F-21D42A70C3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1EAB47-2C4F-0EDD-0618-25651811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B5E900-8344-DE8A-67FA-1A5170304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36BD38-CEE4-4C8F-04E0-4327F6F60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800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BB1B3-E549-3978-E386-4D16C56B2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774556-DF44-A1DF-294B-938E85F138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680AD4-B711-C6BE-1D25-6CFCC6A721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E2A91FD-6F56-B11F-12F7-DD15D5B022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0DDDBEC-E349-8BAE-A0DA-E8678E9A92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471FD0-060A-58E1-73B5-42DC0A418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C1D7919-7946-008F-883E-FCF09D7FB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89FBDCD-0809-C58C-43DF-22BCE2027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9625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20C741-D3ED-3ED1-241A-85F948326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D2E0B9-EBDA-31A3-0511-63B75403A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2B9E084-1ED8-5CE8-3713-65C7BBFCF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C51C18A-2B1A-AAC4-E9C5-69334FD58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39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411DC58-3E46-EDBD-6EE2-18D8C0E75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8D214FF-5C5F-AC69-5312-960B08076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F9AA59-5F72-81A8-2447-C43C03BA9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466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B307F4-D5A3-9054-59A9-6EC6292BD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2882D8-0B5E-B86C-F9F3-EFE6C4632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AE979B-8440-E46F-5403-DE40305748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3B9E3A-AA0A-5175-CAD1-368B38EAF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D2ABC4-DC27-B2E2-CD5B-4AF9AD027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592312-F319-5062-0CC9-52BE597FD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5311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6C119E-D0D6-3512-02A8-D1DCEB5E6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E2336C-08A5-DA1B-D6C9-608858BEDC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D381AE-F90C-A890-BACB-52C02D1612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DC457A-30B6-494D-6C6A-292C02EAE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3791E3-A1C4-CE03-658F-614386DD0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A55E91-70D8-A1E9-5649-E86E89594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13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FA91B5-52D4-D4E9-CBB7-509789E99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F14FD1-D428-9586-EBA1-05544C60A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82EDD2-CC83-A8D8-A02A-A4B7D70BC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2AADE7-2565-48C2-B390-186397FB84E7}" type="datetimeFigureOut">
              <a:rPr lang="ko-KR" altLang="en-US" smtClean="0"/>
              <a:t>07-04(Thu)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6D5514-4EFE-5CF6-520C-DE4D9E23AE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EB2AE0-9831-C22A-3795-9C2C216C00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11B5A6-11AE-499F-ABB0-50CE14C15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18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vecteezy.com/free-vector/technology-poster" TargetMode="External"/><Relationship Id="rId3" Type="http://schemas.openxmlformats.org/officeDocument/2006/relationships/image" Target="../media/image1.jpeg"/><Relationship Id="rId7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whatcanising.com/the-rise-of-technology/" TargetMode="External"/><Relationship Id="rId5" Type="http://schemas.openxmlformats.org/officeDocument/2006/relationships/image" Target="../media/image2.jpeg"/><Relationship Id="rId4" Type="http://schemas.openxmlformats.org/officeDocument/2006/relationships/hyperlink" Target="https://ko.photo-ac.com/photo/27515880/%EA%B3%A0%EB%AF%BC%ED%95%98%EB%8A%94-%EC%97%AC%EC%9E%90" TargetMode="Externa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edunet.edu.vn/hinh-nen-technology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wallpaperset.com/information-technology-wallpaper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edunet.edu.vn/hinh-nen-technology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8715DC92-B35A-0353-4A9A-3B3F6F2488B5}"/>
              </a:ext>
            </a:extLst>
          </p:cNvPr>
          <p:cNvGrpSpPr/>
          <p:nvPr/>
        </p:nvGrpSpPr>
        <p:grpSpPr>
          <a:xfrm>
            <a:off x="981075" y="4985921"/>
            <a:ext cx="1419225" cy="986254"/>
            <a:chOff x="1066800" y="2000250"/>
            <a:chExt cx="1419225" cy="98625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1439359-7CCC-6113-C65B-3ADA17C0CFA9}"/>
                </a:ext>
              </a:extLst>
            </p:cNvPr>
            <p:cNvSpPr txBox="1"/>
            <p:nvPr/>
          </p:nvSpPr>
          <p:spPr>
            <a:xfrm>
              <a:off x="1066800" y="2000250"/>
              <a:ext cx="14192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+15</a:t>
              </a:r>
              <a:endParaRPr lang="ko-KR" altLang="en-US" sz="2400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3161B1-1AA5-BE31-ED9D-F8710883ABD6}"/>
                </a:ext>
              </a:extLst>
            </p:cNvPr>
            <p:cNvSpPr txBox="1"/>
            <p:nvPr/>
          </p:nvSpPr>
          <p:spPr>
            <a:xfrm>
              <a:off x="1066800" y="2647950"/>
              <a:ext cx="14192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/>
                <a:t>년의 업력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87A81DA-4306-0A85-E8C6-D8E7905B6880}"/>
              </a:ext>
            </a:extLst>
          </p:cNvPr>
          <p:cNvGrpSpPr/>
          <p:nvPr/>
        </p:nvGrpSpPr>
        <p:grpSpPr>
          <a:xfrm>
            <a:off x="3533775" y="4966871"/>
            <a:ext cx="1609725" cy="1232475"/>
            <a:chOff x="1066800" y="2000250"/>
            <a:chExt cx="1419225" cy="123247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7DAE097-5532-8287-4DAA-56F3755DF9FD}"/>
                </a:ext>
              </a:extLst>
            </p:cNvPr>
            <p:cNvSpPr txBox="1"/>
            <p:nvPr/>
          </p:nvSpPr>
          <p:spPr>
            <a:xfrm>
              <a:off x="1066800" y="2000250"/>
              <a:ext cx="14192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+100</a:t>
              </a:r>
              <a:endParaRPr lang="ko-KR" altLang="en-US" sz="24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AFCE76-C68C-41EE-0B5C-1308AE291C5F}"/>
                </a:ext>
              </a:extLst>
            </p:cNvPr>
            <p:cNvSpPr txBox="1"/>
            <p:nvPr/>
          </p:nvSpPr>
          <p:spPr>
            <a:xfrm>
              <a:off x="1066800" y="2647950"/>
              <a:ext cx="141922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/>
                <a:t>프로젝트 수행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5D89EC1-4309-26A0-71E4-9EB83007D9D9}"/>
              </a:ext>
            </a:extLst>
          </p:cNvPr>
          <p:cNvGrpSpPr/>
          <p:nvPr/>
        </p:nvGrpSpPr>
        <p:grpSpPr>
          <a:xfrm>
            <a:off x="6096000" y="4985921"/>
            <a:ext cx="1419225" cy="986254"/>
            <a:chOff x="1066800" y="2000250"/>
            <a:chExt cx="1419225" cy="98625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A7B3ECC-0E8B-B190-4013-1FF86FE1147C}"/>
                </a:ext>
              </a:extLst>
            </p:cNvPr>
            <p:cNvSpPr txBox="1"/>
            <p:nvPr/>
          </p:nvSpPr>
          <p:spPr>
            <a:xfrm>
              <a:off x="1066800" y="2000250"/>
              <a:ext cx="14192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+90%</a:t>
              </a:r>
              <a:endParaRPr lang="ko-KR" altLang="en-US" sz="24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3AC2EF7-6FFD-FF6A-4B2F-11E2AE1F494F}"/>
                </a:ext>
              </a:extLst>
            </p:cNvPr>
            <p:cNvSpPr txBox="1"/>
            <p:nvPr/>
          </p:nvSpPr>
          <p:spPr>
            <a:xfrm>
              <a:off x="1066800" y="2647950"/>
              <a:ext cx="14192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/>
                <a:t>개발자 비율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44E886B-B483-66EF-EBB3-E8E9584A36A4}"/>
              </a:ext>
            </a:extLst>
          </p:cNvPr>
          <p:cNvGrpSpPr/>
          <p:nvPr/>
        </p:nvGrpSpPr>
        <p:grpSpPr>
          <a:xfrm>
            <a:off x="8801100" y="4966871"/>
            <a:ext cx="1609725" cy="986254"/>
            <a:chOff x="1066800" y="2000250"/>
            <a:chExt cx="1419225" cy="98625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31DB9A2-91FE-22C0-9441-72B2720B6CDC}"/>
                </a:ext>
              </a:extLst>
            </p:cNvPr>
            <p:cNvSpPr txBox="1"/>
            <p:nvPr/>
          </p:nvSpPr>
          <p:spPr>
            <a:xfrm>
              <a:off x="1066800" y="2000250"/>
              <a:ext cx="14192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+5</a:t>
              </a:r>
              <a:endParaRPr lang="ko-KR" altLang="en-US" sz="24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F6DB9C6-3B59-FD68-26D5-5326F817D2FB}"/>
                </a:ext>
              </a:extLst>
            </p:cNvPr>
            <p:cNvSpPr txBox="1"/>
            <p:nvPr/>
          </p:nvSpPr>
          <p:spPr>
            <a:xfrm>
              <a:off x="1066800" y="2647950"/>
              <a:ext cx="14192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/>
                <a:t>특허 및 솔루션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6B51E3B-201A-22DF-21FD-954823924DD6}"/>
              </a:ext>
            </a:extLst>
          </p:cNvPr>
          <p:cNvSpPr txBox="1"/>
          <p:nvPr/>
        </p:nvSpPr>
        <p:spPr>
          <a:xfrm>
            <a:off x="3124200" y="3871496"/>
            <a:ext cx="58007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/>
              <a:t>Our Strengths</a:t>
            </a:r>
            <a:endParaRPr lang="ko-KR" altLang="en-US" sz="3000" dirty="0"/>
          </a:p>
        </p:txBody>
      </p:sp>
      <p:pic>
        <p:nvPicPr>
          <p:cNvPr id="21" name="그림 20" descr="사람, 인간의 얼굴, 의류, 인물사진이(가) 표시된 사진&#10;&#10;자동 생성된 설명">
            <a:extLst>
              <a:ext uri="{FF2B5EF4-FFF2-40B4-BE49-F238E27FC236}">
                <a16:creationId xmlns:a16="http://schemas.microsoft.com/office/drawing/2014/main" id="{CF270C9C-A133-3C21-A000-2F5887D010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767012" y="969825"/>
            <a:ext cx="2814161" cy="1872436"/>
          </a:xfrm>
          <a:prstGeom prst="rect">
            <a:avLst/>
          </a:prstGeom>
        </p:spPr>
      </p:pic>
      <p:sp>
        <p:nvSpPr>
          <p:cNvPr id="22" name="더하기 기호 21">
            <a:extLst>
              <a:ext uri="{FF2B5EF4-FFF2-40B4-BE49-F238E27FC236}">
                <a16:creationId xmlns:a16="http://schemas.microsoft.com/office/drawing/2014/main" id="{4EE80541-BC29-41FC-AB01-E0D89105D60B}"/>
              </a:ext>
            </a:extLst>
          </p:cNvPr>
          <p:cNvSpPr/>
          <p:nvPr/>
        </p:nvSpPr>
        <p:spPr>
          <a:xfrm>
            <a:off x="6096000" y="1638300"/>
            <a:ext cx="590550" cy="457200"/>
          </a:xfrm>
          <a:prstGeom prst="mathPlus">
            <a:avLst>
              <a:gd name="adj1" fmla="val 1102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9" name="그림 28" descr="사람, 비눗방울, 손이(가) 표시된 사진&#10;&#10;자동 생성된 설명">
            <a:extLst>
              <a:ext uri="{FF2B5EF4-FFF2-40B4-BE49-F238E27FC236}">
                <a16:creationId xmlns:a16="http://schemas.microsoft.com/office/drawing/2014/main" id="{113F1EAB-961C-CC13-5B66-DE7D6244DD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144227" y="904875"/>
            <a:ext cx="3373919" cy="2081629"/>
          </a:xfrm>
          <a:prstGeom prst="rect">
            <a:avLst/>
          </a:prstGeom>
        </p:spPr>
      </p:pic>
      <p:pic>
        <p:nvPicPr>
          <p:cNvPr id="7" name="그림 6" descr="스크린샷, 예술, 사각형, 대칭이(가) 표시된 사진&#10;&#10;자동 생성된 설명">
            <a:extLst>
              <a:ext uri="{FF2B5EF4-FFF2-40B4-BE49-F238E27FC236}">
                <a16:creationId xmlns:a16="http://schemas.microsoft.com/office/drawing/2014/main" id="{86EDB9AE-9954-96D6-8D15-94D11DC7077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b="180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CA67C7-FF20-03BD-7C01-62C8854FE692}"/>
              </a:ext>
            </a:extLst>
          </p:cNvPr>
          <p:cNvSpPr txBox="1"/>
          <p:nvPr/>
        </p:nvSpPr>
        <p:spPr>
          <a:xfrm>
            <a:off x="1093157" y="2374195"/>
            <a:ext cx="57172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acro(</a:t>
            </a:r>
            <a:r>
              <a:rPr lang="ko-KR" altLang="en-US" sz="1400" dirty="0">
                <a:solidFill>
                  <a:schemeClr val="bg1"/>
                </a:solidFill>
              </a:rPr>
              <a:t>최고의</a:t>
            </a:r>
            <a:r>
              <a:rPr lang="en-US" altLang="ko-KR" sz="1400" dirty="0">
                <a:solidFill>
                  <a:schemeClr val="bg1"/>
                </a:solidFill>
              </a:rPr>
              <a:t>) future(</a:t>
            </a:r>
            <a:r>
              <a:rPr lang="ko-KR" altLang="en-US" sz="1400" dirty="0">
                <a:solidFill>
                  <a:schemeClr val="bg1"/>
                </a:solidFill>
              </a:rPr>
              <a:t>미래</a:t>
            </a:r>
            <a:r>
              <a:rPr lang="en-US" altLang="ko-KR" sz="1400" dirty="0">
                <a:solidFill>
                  <a:schemeClr val="bg1"/>
                </a:solidFill>
              </a:rPr>
              <a:t>), </a:t>
            </a:r>
            <a:r>
              <a:rPr lang="ko-KR" altLang="en-US" sz="1400" dirty="0">
                <a:solidFill>
                  <a:schemeClr val="bg1"/>
                </a:solidFill>
              </a:rPr>
              <a:t>고객의 믿음과 신뢰를 바탕으로 조금씩 성장중인 </a:t>
            </a:r>
            <a:r>
              <a:rPr lang="en-US" altLang="ko-KR" sz="1400" dirty="0">
                <a:solidFill>
                  <a:schemeClr val="bg1"/>
                </a:solidFill>
              </a:rPr>
              <a:t>IT </a:t>
            </a:r>
            <a:r>
              <a:rPr lang="ko-KR" altLang="en-US" sz="1400" dirty="0">
                <a:solidFill>
                  <a:schemeClr val="bg1"/>
                </a:solidFill>
              </a:rPr>
              <a:t>기업입니다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이동통신 분야 및 금융 </a:t>
            </a:r>
            <a:r>
              <a:rPr lang="en-US" altLang="ko-KR" sz="1400" dirty="0">
                <a:solidFill>
                  <a:schemeClr val="bg1"/>
                </a:solidFill>
              </a:rPr>
              <a:t>IT</a:t>
            </a:r>
            <a:r>
              <a:rPr lang="ko-KR" altLang="en-US" sz="1400" dirty="0">
                <a:solidFill>
                  <a:schemeClr val="bg1"/>
                </a:solidFill>
              </a:rPr>
              <a:t>시스템 개발에 이르기까지 축적된 기술 개발 및 운영 </a:t>
            </a:r>
            <a:r>
              <a:rPr lang="en-US" altLang="ko-KR" sz="1400" dirty="0">
                <a:solidFill>
                  <a:schemeClr val="bg1"/>
                </a:solidFill>
              </a:rPr>
              <a:t>know-how</a:t>
            </a:r>
            <a:r>
              <a:rPr lang="ko-KR" altLang="en-US" sz="1400" dirty="0">
                <a:solidFill>
                  <a:schemeClr val="bg1"/>
                </a:solidFill>
              </a:rPr>
              <a:t>로 필요한 곳에 꼭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>
                <a:solidFill>
                  <a:schemeClr val="bg1"/>
                </a:solidFill>
              </a:rPr>
              <a:t>필요한</a:t>
            </a:r>
            <a:r>
              <a:rPr lang="en-US" altLang="ko-KR" sz="1400" dirty="0">
                <a:solidFill>
                  <a:schemeClr val="bg1"/>
                </a:solidFill>
              </a:rPr>
              <a:t>,</a:t>
            </a:r>
            <a:r>
              <a:rPr lang="ko-KR" altLang="en-US" sz="1400" dirty="0">
                <a:solidFill>
                  <a:schemeClr val="bg1"/>
                </a:solidFill>
              </a:rPr>
              <a:t> 그러한 기업이 되도록 노력해 나아가겠습니다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FB1952-96A2-7E5B-13E1-0C9DA3FE1B1F}"/>
              </a:ext>
            </a:extLst>
          </p:cNvPr>
          <p:cNvSpPr txBox="1"/>
          <p:nvPr/>
        </p:nvSpPr>
        <p:spPr>
          <a:xfrm>
            <a:off x="1093157" y="1224647"/>
            <a:ext cx="522191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</a:rPr>
              <a:t>“</a:t>
            </a:r>
            <a:r>
              <a:rPr lang="ko-KR" altLang="en-US" sz="3000" dirty="0" err="1">
                <a:solidFill>
                  <a:schemeClr val="bg1"/>
                </a:solidFill>
              </a:rPr>
              <a:t>아크로퓨처</a:t>
            </a:r>
            <a:r>
              <a:rPr lang="en-US" altLang="ko-KR" sz="3000" dirty="0">
                <a:solidFill>
                  <a:schemeClr val="bg1"/>
                </a:solidFill>
              </a:rPr>
              <a:t>”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43833EA5-6DF0-9936-28C1-B7F2CBB063D4}"/>
              </a:ext>
            </a:extLst>
          </p:cNvPr>
          <p:cNvSpPr/>
          <p:nvPr/>
        </p:nvSpPr>
        <p:spPr>
          <a:xfrm>
            <a:off x="1155070" y="5143381"/>
            <a:ext cx="2135818" cy="46166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About</a:t>
            </a:r>
            <a:r>
              <a:rPr lang="ko-KR" altLang="en-US" dirty="0"/>
              <a:t> </a:t>
            </a:r>
            <a:r>
              <a:rPr lang="en-US" altLang="ko-KR" dirty="0"/>
              <a:t>Us</a:t>
            </a:r>
            <a:endParaRPr lang="ko-KR" altLang="en-US" dirty="0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2FDD9F6F-1D64-4126-6331-E84A4D8654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33277" y="4402654"/>
            <a:ext cx="1505160" cy="47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650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 descr="스크린샷, 라인, 빛, 예술이(가) 표시된 사진&#10;&#10;자동 생성된 설명">
            <a:extLst>
              <a:ext uri="{FF2B5EF4-FFF2-40B4-BE49-F238E27FC236}">
                <a16:creationId xmlns:a16="http://schemas.microsoft.com/office/drawing/2014/main" id="{3310913E-EE33-6916-0BB6-EA07461C6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D2827E-B065-E1A0-0D6E-C7E3DCBDDA68}"/>
              </a:ext>
            </a:extLst>
          </p:cNvPr>
          <p:cNvSpPr txBox="1"/>
          <p:nvPr/>
        </p:nvSpPr>
        <p:spPr>
          <a:xfrm>
            <a:off x="9001125" y="2604671"/>
            <a:ext cx="1419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/>
                </a:solidFill>
              </a:rPr>
              <a:t>+15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38853E-68EF-0019-8212-223679B40E50}"/>
              </a:ext>
            </a:extLst>
          </p:cNvPr>
          <p:cNvSpPr txBox="1"/>
          <p:nvPr/>
        </p:nvSpPr>
        <p:spPr>
          <a:xfrm>
            <a:off x="7534275" y="2272162"/>
            <a:ext cx="2886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chemeClr val="bg1"/>
                </a:solidFill>
              </a:rPr>
              <a:t>YEARS OF EXPERIENCE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28B4817-5A23-46E3-069E-35BB96298C67}"/>
              </a:ext>
            </a:extLst>
          </p:cNvPr>
          <p:cNvSpPr txBox="1"/>
          <p:nvPr/>
        </p:nvSpPr>
        <p:spPr>
          <a:xfrm>
            <a:off x="9001125" y="3897450"/>
            <a:ext cx="1419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/>
                </a:solidFill>
              </a:rPr>
              <a:t>+102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F44D967-941D-4EF6-281D-402625AA2302}"/>
              </a:ext>
            </a:extLst>
          </p:cNvPr>
          <p:cNvSpPr txBox="1"/>
          <p:nvPr/>
        </p:nvSpPr>
        <p:spPr>
          <a:xfrm>
            <a:off x="7534275" y="3583991"/>
            <a:ext cx="2886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chemeClr val="bg1"/>
                </a:solidFill>
              </a:rPr>
              <a:t>PROJECT DONE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1B7096F-9011-6B20-D69B-2B269C0DE3EF}"/>
              </a:ext>
            </a:extLst>
          </p:cNvPr>
          <p:cNvSpPr txBox="1"/>
          <p:nvPr/>
        </p:nvSpPr>
        <p:spPr>
          <a:xfrm>
            <a:off x="9001125" y="5199754"/>
            <a:ext cx="1419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/>
                </a:solidFill>
              </a:rPr>
              <a:t>+96%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A468772-A30F-4046-F2EA-09214C8DBE53}"/>
              </a:ext>
            </a:extLst>
          </p:cNvPr>
          <p:cNvSpPr txBox="1"/>
          <p:nvPr/>
        </p:nvSpPr>
        <p:spPr>
          <a:xfrm>
            <a:off x="7534275" y="4876770"/>
            <a:ext cx="2886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chemeClr val="bg1"/>
                </a:solidFill>
              </a:rPr>
              <a:t>DEVELOPER RATIO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8F27C26-2756-9FF2-2C97-B1304445A913}"/>
              </a:ext>
            </a:extLst>
          </p:cNvPr>
          <p:cNvSpPr txBox="1"/>
          <p:nvPr/>
        </p:nvSpPr>
        <p:spPr>
          <a:xfrm>
            <a:off x="1074106" y="986522"/>
            <a:ext cx="100701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solidFill>
                  <a:schemeClr val="bg1"/>
                </a:solidFill>
              </a:rPr>
              <a:t>What Are Our Strengths</a:t>
            </a:r>
            <a:endParaRPr lang="ko-KR" alt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33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우주, 라인, 어둠이(가) 표시된 사진&#10;&#10;자동 생성된 설명">
            <a:extLst>
              <a:ext uri="{FF2B5EF4-FFF2-40B4-BE49-F238E27FC236}">
                <a16:creationId xmlns:a16="http://schemas.microsoft.com/office/drawing/2014/main" id="{37AE0D99-ACE5-D419-2562-AA86A7FD4F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525" y="9525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2DE0A51-B3A4-3A60-2B06-2FC4A7D3FE9F}"/>
              </a:ext>
            </a:extLst>
          </p:cNvPr>
          <p:cNvSpPr txBox="1"/>
          <p:nvPr/>
        </p:nvSpPr>
        <p:spPr>
          <a:xfrm>
            <a:off x="1295400" y="804446"/>
            <a:ext cx="6286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Recent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solidFill>
                  <a:schemeClr val="bg1"/>
                </a:solidFill>
              </a:rPr>
              <a:t>Works (auto slide)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2C79A507-199C-6B31-56AB-131E99452308}"/>
              </a:ext>
            </a:extLst>
          </p:cNvPr>
          <p:cNvSpPr/>
          <p:nvPr/>
        </p:nvSpPr>
        <p:spPr>
          <a:xfrm>
            <a:off x="4267200" y="2359674"/>
            <a:ext cx="3714750" cy="2644661"/>
          </a:xfrm>
          <a:prstGeom prst="roundRect">
            <a:avLst>
              <a:gd name="adj" fmla="val 24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538DA28-FA5E-9719-37AD-97CD59FEA7D4}"/>
              </a:ext>
            </a:extLst>
          </p:cNvPr>
          <p:cNvSpPr/>
          <p:nvPr/>
        </p:nvSpPr>
        <p:spPr>
          <a:xfrm>
            <a:off x="214313" y="2359674"/>
            <a:ext cx="3714750" cy="2644661"/>
          </a:xfrm>
          <a:prstGeom prst="roundRect">
            <a:avLst>
              <a:gd name="adj" fmla="val 24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6B6220AC-29E8-9FF3-3A8A-F1A40FCAAC80}"/>
              </a:ext>
            </a:extLst>
          </p:cNvPr>
          <p:cNvSpPr/>
          <p:nvPr/>
        </p:nvSpPr>
        <p:spPr>
          <a:xfrm>
            <a:off x="8262937" y="2359673"/>
            <a:ext cx="3714750" cy="2644661"/>
          </a:xfrm>
          <a:prstGeom prst="roundRect">
            <a:avLst>
              <a:gd name="adj" fmla="val 24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" name="그림 31" descr="텍스트, 스크린샷, 멀티미디어 소프트웨어, 소프트웨어이(가) 표시된 사진">
            <a:extLst>
              <a:ext uri="{FF2B5EF4-FFF2-40B4-BE49-F238E27FC236}">
                <a16:creationId xmlns:a16="http://schemas.microsoft.com/office/drawing/2014/main" id="{2A1F2544-4193-2F48-F047-C399BAF579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4" t="6939" r="11442" b="12274"/>
          <a:stretch/>
        </p:blipFill>
        <p:spPr>
          <a:xfrm>
            <a:off x="276225" y="2489734"/>
            <a:ext cx="3624263" cy="2382292"/>
          </a:xfrm>
          <a:prstGeom prst="rect">
            <a:avLst/>
          </a:prstGeom>
        </p:spPr>
      </p:pic>
      <p:pic>
        <p:nvPicPr>
          <p:cNvPr id="42" name="그림 41" descr="텍스트, 스크린샷, 소프트웨어, 멀티미디어이(가) 표시된 사진&#10;&#10;자동 생성된 설명">
            <a:extLst>
              <a:ext uri="{FF2B5EF4-FFF2-40B4-BE49-F238E27FC236}">
                <a16:creationId xmlns:a16="http://schemas.microsoft.com/office/drawing/2014/main" id="{BB8E1529-2F8A-9129-0FA0-55533000C5B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7" t="7656" r="8694" b="16116"/>
          <a:stretch/>
        </p:blipFill>
        <p:spPr>
          <a:xfrm>
            <a:off x="4362451" y="2469196"/>
            <a:ext cx="3548697" cy="2355205"/>
          </a:xfrm>
          <a:prstGeom prst="rect">
            <a:avLst/>
          </a:prstGeom>
        </p:spPr>
      </p:pic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8F54212-BEFA-A2A0-7A2D-B99E46ED1332}"/>
              </a:ext>
            </a:extLst>
          </p:cNvPr>
          <p:cNvSpPr/>
          <p:nvPr/>
        </p:nvSpPr>
        <p:spPr>
          <a:xfrm>
            <a:off x="12268098" y="2359673"/>
            <a:ext cx="3714750" cy="2644661"/>
          </a:xfrm>
          <a:prstGeom prst="roundRect">
            <a:avLst>
              <a:gd name="adj" fmla="val 24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0" name="그림 49" descr="텍스트, 소프트웨어, 웹 페이지, 웹사이트이(가) 표시된 사진">
            <a:extLst>
              <a:ext uri="{FF2B5EF4-FFF2-40B4-BE49-F238E27FC236}">
                <a16:creationId xmlns:a16="http://schemas.microsoft.com/office/drawing/2014/main" id="{B32FECB4-B0BA-645E-51F3-EA6BDEE63D8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7" t="6950" r="11800" b="9086"/>
          <a:stretch/>
        </p:blipFill>
        <p:spPr>
          <a:xfrm>
            <a:off x="12296776" y="2548343"/>
            <a:ext cx="3584543" cy="2276058"/>
          </a:xfrm>
          <a:prstGeom prst="rect">
            <a:avLst/>
          </a:prstGeom>
        </p:spPr>
      </p:pic>
      <p:pic>
        <p:nvPicPr>
          <p:cNvPr id="57" name="그림 56" descr="그래픽, 스크린샷, 폰트, 텍스트이(가) 표시된 사진">
            <a:extLst>
              <a:ext uri="{FF2B5EF4-FFF2-40B4-BE49-F238E27FC236}">
                <a16:creationId xmlns:a16="http://schemas.microsoft.com/office/drawing/2014/main" id="{E8B39B4D-0B71-E584-4EF6-137D372F100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4" r="3794"/>
          <a:stretch/>
        </p:blipFill>
        <p:spPr>
          <a:xfrm>
            <a:off x="8387462" y="2704696"/>
            <a:ext cx="3467880" cy="180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79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 descr="스크린샷, 라인, 빛, 예술이(가) 표시된 사진&#10;&#10;자동 생성된 설명">
            <a:extLst>
              <a:ext uri="{FF2B5EF4-FFF2-40B4-BE49-F238E27FC236}">
                <a16:creationId xmlns:a16="http://schemas.microsoft.com/office/drawing/2014/main" id="{3310913E-EE33-6916-0BB6-EA07461C6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D2827E-B065-E1A0-0D6E-C7E3DCBDDA68}"/>
              </a:ext>
            </a:extLst>
          </p:cNvPr>
          <p:cNvSpPr txBox="1"/>
          <p:nvPr/>
        </p:nvSpPr>
        <p:spPr>
          <a:xfrm>
            <a:off x="6095999" y="1481465"/>
            <a:ext cx="3590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Backend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System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38853E-68EF-0019-8212-223679B40E50}"/>
              </a:ext>
            </a:extLst>
          </p:cNvPr>
          <p:cNvSpPr txBox="1"/>
          <p:nvPr/>
        </p:nvSpPr>
        <p:spPr>
          <a:xfrm>
            <a:off x="6091237" y="2128510"/>
            <a:ext cx="50530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MSA, LBS, </a:t>
            </a:r>
            <a:r>
              <a:rPr lang="ko-KR" altLang="en-US" sz="1400" dirty="0">
                <a:solidFill>
                  <a:schemeClr val="bg1"/>
                </a:solidFill>
              </a:rPr>
              <a:t>인증 및 </a:t>
            </a:r>
            <a:r>
              <a:rPr lang="en-US" altLang="ko-KR" sz="1400" dirty="0">
                <a:solidFill>
                  <a:schemeClr val="bg1"/>
                </a:solidFill>
              </a:rPr>
              <a:t>Data Aggregator </a:t>
            </a:r>
            <a:r>
              <a:rPr lang="ko-KR" altLang="en-US" sz="1400" dirty="0">
                <a:solidFill>
                  <a:schemeClr val="bg1"/>
                </a:solidFill>
              </a:rPr>
              <a:t>등 다양한 산업군에 대한 </a:t>
            </a:r>
            <a:r>
              <a:rPr lang="en-US" altLang="ko-KR" sz="1400" dirty="0">
                <a:solidFill>
                  <a:schemeClr val="bg1"/>
                </a:solidFill>
              </a:rPr>
              <a:t>Backend </a:t>
            </a:r>
            <a:r>
              <a:rPr lang="ko-KR" altLang="en-US" sz="1400" dirty="0">
                <a:solidFill>
                  <a:schemeClr val="bg1"/>
                </a:solidFill>
              </a:rPr>
              <a:t>구축 </a:t>
            </a:r>
            <a:r>
              <a:rPr lang="en-US" altLang="ko-KR" sz="1400" dirty="0">
                <a:solidFill>
                  <a:schemeClr val="bg1"/>
                </a:solidFill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</a:rPr>
              <a:t>운영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- Cloud / MSA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8F27C26-2756-9FF2-2C97-B1304445A913}"/>
              </a:ext>
            </a:extLst>
          </p:cNvPr>
          <p:cNvSpPr txBox="1"/>
          <p:nvPr/>
        </p:nvSpPr>
        <p:spPr>
          <a:xfrm>
            <a:off x="1074106" y="986522"/>
            <a:ext cx="10070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Our Technology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pic>
        <p:nvPicPr>
          <p:cNvPr id="2" name="그림 1" descr="텍스트, 폰트, 그래픽, 스크린샷이(가) 표시된 사진&#10;&#10;자동 생성된 설명">
            <a:extLst>
              <a:ext uri="{FF2B5EF4-FFF2-40B4-BE49-F238E27FC236}">
                <a16:creationId xmlns:a16="http://schemas.microsoft.com/office/drawing/2014/main" id="{DE35D8C5-5D7E-2435-EF20-6B98A06D5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981200"/>
            <a:ext cx="4146335" cy="414633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3AD1EC9-7506-6548-732A-0BB086580AD8}"/>
              </a:ext>
            </a:extLst>
          </p:cNvPr>
          <p:cNvSpPr/>
          <p:nvPr/>
        </p:nvSpPr>
        <p:spPr>
          <a:xfrm>
            <a:off x="6162675" y="1981200"/>
            <a:ext cx="3505199" cy="45719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6FBCE2-D82B-719D-585F-A74FB2E15D2C}"/>
              </a:ext>
            </a:extLst>
          </p:cNvPr>
          <p:cNvSpPr txBox="1"/>
          <p:nvPr/>
        </p:nvSpPr>
        <p:spPr>
          <a:xfrm>
            <a:off x="6096000" y="5994654"/>
            <a:ext cx="4348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[</a:t>
            </a:r>
            <a:r>
              <a:rPr lang="ko-KR" altLang="en-US" sz="1000" dirty="0">
                <a:solidFill>
                  <a:schemeClr val="bg1"/>
                </a:solidFill>
              </a:rPr>
              <a:t>주</a:t>
            </a:r>
            <a:r>
              <a:rPr lang="en-US" altLang="ko-KR" sz="1000" dirty="0">
                <a:solidFill>
                  <a:schemeClr val="bg1"/>
                </a:solidFill>
              </a:rPr>
              <a:t>]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MSA : </a:t>
            </a:r>
            <a:r>
              <a:rPr lang="en-US" altLang="ko-KR" sz="1000" dirty="0" err="1">
                <a:solidFill>
                  <a:schemeClr val="bg1"/>
                </a:solidFill>
              </a:rPr>
              <a:t>MicroService</a:t>
            </a:r>
            <a:r>
              <a:rPr lang="en-US" altLang="ko-KR" sz="1000" dirty="0">
                <a:solidFill>
                  <a:schemeClr val="bg1"/>
                </a:solidFill>
              </a:rPr>
              <a:t> Architecture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LBS : Location Based Service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1E6419-E661-69F5-BECB-29EA2EFF6E7F}"/>
              </a:ext>
            </a:extLst>
          </p:cNvPr>
          <p:cNvSpPr txBox="1"/>
          <p:nvPr/>
        </p:nvSpPr>
        <p:spPr>
          <a:xfrm>
            <a:off x="6095999" y="2967904"/>
            <a:ext cx="3590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Web Application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A6567D-0CFE-B224-25F1-75F7920AB37C}"/>
              </a:ext>
            </a:extLst>
          </p:cNvPr>
          <p:cNvSpPr txBox="1"/>
          <p:nvPr/>
        </p:nvSpPr>
        <p:spPr>
          <a:xfrm>
            <a:off x="6091237" y="3614949"/>
            <a:ext cx="50530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금융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이동통신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>
                <a:solidFill>
                  <a:schemeClr val="bg1"/>
                </a:solidFill>
              </a:rPr>
              <a:t>및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>
                <a:solidFill>
                  <a:schemeClr val="bg1"/>
                </a:solidFill>
              </a:rPr>
              <a:t>물류 분야의 서비스 구축 </a:t>
            </a:r>
            <a:r>
              <a:rPr lang="en-US" altLang="ko-KR" sz="1400" dirty="0">
                <a:solidFill>
                  <a:schemeClr val="bg1"/>
                </a:solidFill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</a:rPr>
              <a:t>운영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- </a:t>
            </a:r>
            <a:r>
              <a:rPr lang="ko-KR" altLang="en-US" sz="1400" dirty="0">
                <a:solidFill>
                  <a:schemeClr val="bg1"/>
                </a:solidFill>
              </a:rPr>
              <a:t>전자서명</a:t>
            </a:r>
            <a:r>
              <a:rPr lang="en-US" altLang="ko-KR" sz="1400" dirty="0">
                <a:solidFill>
                  <a:schemeClr val="bg1"/>
                </a:solidFill>
              </a:rPr>
              <a:t>,</a:t>
            </a:r>
            <a:r>
              <a:rPr lang="ko-KR" altLang="en-US" sz="1400" dirty="0">
                <a:solidFill>
                  <a:schemeClr val="bg1"/>
                </a:solidFill>
              </a:rPr>
              <a:t>인증</a:t>
            </a:r>
            <a:r>
              <a:rPr lang="en-US" altLang="ko-KR" sz="1400" dirty="0">
                <a:solidFill>
                  <a:schemeClr val="bg1"/>
                </a:solidFill>
              </a:rPr>
              <a:t>,OCR,</a:t>
            </a:r>
            <a:r>
              <a:rPr lang="ko-KR" altLang="en-US" sz="1400" dirty="0">
                <a:solidFill>
                  <a:schemeClr val="bg1"/>
                </a:solidFill>
              </a:rPr>
              <a:t>보안 등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5FBED6B-3F4C-10EC-163B-0146EDE9F1AC}"/>
              </a:ext>
            </a:extLst>
          </p:cNvPr>
          <p:cNvSpPr/>
          <p:nvPr/>
        </p:nvSpPr>
        <p:spPr>
          <a:xfrm>
            <a:off x="6162675" y="3467639"/>
            <a:ext cx="3505199" cy="45719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9B91C7-12F2-6595-2350-6A4A76C3021F}"/>
              </a:ext>
            </a:extLst>
          </p:cNvPr>
          <p:cNvSpPr txBox="1"/>
          <p:nvPr/>
        </p:nvSpPr>
        <p:spPr>
          <a:xfrm>
            <a:off x="6076949" y="4261133"/>
            <a:ext cx="3590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Mobile Application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B75684-AF6E-ACBF-402B-37B539DD9C28}"/>
              </a:ext>
            </a:extLst>
          </p:cNvPr>
          <p:cNvSpPr txBox="1"/>
          <p:nvPr/>
        </p:nvSpPr>
        <p:spPr>
          <a:xfrm>
            <a:off x="6072187" y="4908178"/>
            <a:ext cx="50530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차량 원격관리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예비운전자를 위한 운전연수학원 매칭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화물 배차 관리 등</a:t>
            </a:r>
            <a:r>
              <a:rPr lang="en-US" altLang="ko-KR" sz="1400" dirty="0">
                <a:solidFill>
                  <a:schemeClr val="bg1"/>
                </a:solidFill>
              </a:rPr>
              <a:t>. </a:t>
            </a:r>
            <a:r>
              <a:rPr lang="ko-KR" altLang="en-US" sz="1400" dirty="0">
                <a:solidFill>
                  <a:schemeClr val="bg1"/>
                </a:solidFill>
              </a:rPr>
              <a:t>모바일 </a:t>
            </a:r>
            <a:r>
              <a:rPr lang="en-US" altLang="ko-KR" sz="1400" dirty="0">
                <a:solidFill>
                  <a:schemeClr val="bg1"/>
                </a:solidFill>
              </a:rPr>
              <a:t>OS </a:t>
            </a:r>
            <a:r>
              <a:rPr lang="ko-KR" altLang="en-US" sz="1400" dirty="0">
                <a:solidFill>
                  <a:schemeClr val="bg1"/>
                </a:solidFill>
              </a:rPr>
              <a:t>기반의 서비스를 제공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B32AFA3-6D97-B273-5D9F-DFAEBA29D371}"/>
              </a:ext>
            </a:extLst>
          </p:cNvPr>
          <p:cNvSpPr/>
          <p:nvPr/>
        </p:nvSpPr>
        <p:spPr>
          <a:xfrm>
            <a:off x="6143625" y="4760868"/>
            <a:ext cx="3505199" cy="45719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960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2DE0A51-B3A4-3A60-2B06-2FC4A7D3FE9F}"/>
              </a:ext>
            </a:extLst>
          </p:cNvPr>
          <p:cNvSpPr txBox="1"/>
          <p:nvPr/>
        </p:nvSpPr>
        <p:spPr>
          <a:xfrm>
            <a:off x="1295400" y="804446"/>
            <a:ext cx="4238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Our Technology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pic>
        <p:nvPicPr>
          <p:cNvPr id="30" name="그림 29" descr="텍스트, 폰트, 그래픽, 스크린샷이(가) 표시된 사진&#10;&#10;자동 생성된 설명">
            <a:extLst>
              <a:ext uri="{FF2B5EF4-FFF2-40B4-BE49-F238E27FC236}">
                <a16:creationId xmlns:a16="http://schemas.microsoft.com/office/drawing/2014/main" id="{B0A22B57-4DCE-24FE-06FD-92C4F860BF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9" b="13264"/>
          <a:stretch/>
        </p:blipFill>
        <p:spPr>
          <a:xfrm>
            <a:off x="4324349" y="2724150"/>
            <a:ext cx="3558003" cy="2752725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0919C295-EE80-FED4-65C8-972E6F7E1959}"/>
              </a:ext>
            </a:extLst>
          </p:cNvPr>
          <p:cNvSpPr txBox="1"/>
          <p:nvPr/>
        </p:nvSpPr>
        <p:spPr>
          <a:xfrm>
            <a:off x="6991349" y="1443216"/>
            <a:ext cx="3590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Backend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System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1668C28-7E06-484E-E7BF-51B69E9822CB}"/>
              </a:ext>
            </a:extLst>
          </p:cNvPr>
          <p:cNvSpPr txBox="1"/>
          <p:nvPr/>
        </p:nvSpPr>
        <p:spPr>
          <a:xfrm>
            <a:off x="6986587" y="2090261"/>
            <a:ext cx="50530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MSA, LBS, </a:t>
            </a:r>
            <a:r>
              <a:rPr lang="ko-KR" altLang="en-US" sz="1400" dirty="0">
                <a:solidFill>
                  <a:schemeClr val="bg1"/>
                </a:solidFill>
              </a:rPr>
              <a:t>인증 및 </a:t>
            </a:r>
            <a:r>
              <a:rPr lang="en-US" altLang="ko-KR" sz="1400" dirty="0">
                <a:solidFill>
                  <a:schemeClr val="bg1"/>
                </a:solidFill>
              </a:rPr>
              <a:t>Data Aggregator </a:t>
            </a:r>
            <a:r>
              <a:rPr lang="ko-KR" altLang="en-US" sz="1400" dirty="0">
                <a:solidFill>
                  <a:schemeClr val="bg1"/>
                </a:solidFill>
              </a:rPr>
              <a:t>등 다양한 산업군에 대한 </a:t>
            </a:r>
            <a:r>
              <a:rPr lang="en-US" altLang="ko-KR" sz="1400" dirty="0">
                <a:solidFill>
                  <a:schemeClr val="bg1"/>
                </a:solidFill>
              </a:rPr>
              <a:t>Backend </a:t>
            </a:r>
            <a:r>
              <a:rPr lang="ko-KR" altLang="en-US" sz="1400" dirty="0">
                <a:solidFill>
                  <a:schemeClr val="bg1"/>
                </a:solidFill>
              </a:rPr>
              <a:t>구축 </a:t>
            </a:r>
            <a:r>
              <a:rPr lang="en-US" altLang="ko-KR" sz="1400" dirty="0">
                <a:solidFill>
                  <a:schemeClr val="bg1"/>
                </a:solidFill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</a:rPr>
              <a:t>운영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- Cloud / MSA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67F9CB20-263E-05C3-46CA-44813A1CC4F4}"/>
              </a:ext>
            </a:extLst>
          </p:cNvPr>
          <p:cNvSpPr/>
          <p:nvPr/>
        </p:nvSpPr>
        <p:spPr>
          <a:xfrm>
            <a:off x="7058025" y="1942951"/>
            <a:ext cx="3505199" cy="45719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DDB9F75-CEC3-25B4-394C-5BD6226A8350}"/>
              </a:ext>
            </a:extLst>
          </p:cNvPr>
          <p:cNvSpPr txBox="1"/>
          <p:nvPr/>
        </p:nvSpPr>
        <p:spPr>
          <a:xfrm>
            <a:off x="409574" y="2967904"/>
            <a:ext cx="3590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Web Application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F28CF9D-5AFE-8254-5B20-4441D5917CBC}"/>
              </a:ext>
            </a:extLst>
          </p:cNvPr>
          <p:cNvSpPr txBox="1"/>
          <p:nvPr/>
        </p:nvSpPr>
        <p:spPr>
          <a:xfrm>
            <a:off x="404812" y="3614949"/>
            <a:ext cx="36814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금융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이동통신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>
                <a:solidFill>
                  <a:schemeClr val="bg1"/>
                </a:solidFill>
              </a:rPr>
              <a:t>및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>
                <a:solidFill>
                  <a:schemeClr val="bg1"/>
                </a:solidFill>
              </a:rPr>
              <a:t>물류 분야의 서비스 구축 </a:t>
            </a:r>
            <a:r>
              <a:rPr lang="en-US" altLang="ko-KR" sz="1400" dirty="0">
                <a:solidFill>
                  <a:schemeClr val="bg1"/>
                </a:solidFill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</a:rPr>
              <a:t>운영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- </a:t>
            </a:r>
            <a:r>
              <a:rPr lang="ko-KR" altLang="en-US" sz="1400" dirty="0">
                <a:solidFill>
                  <a:schemeClr val="bg1"/>
                </a:solidFill>
              </a:rPr>
              <a:t>전자서명</a:t>
            </a:r>
            <a:r>
              <a:rPr lang="en-US" altLang="ko-KR" sz="1400" dirty="0">
                <a:solidFill>
                  <a:schemeClr val="bg1"/>
                </a:solidFill>
              </a:rPr>
              <a:t>,</a:t>
            </a:r>
            <a:r>
              <a:rPr lang="ko-KR" altLang="en-US" sz="1400" dirty="0">
                <a:solidFill>
                  <a:schemeClr val="bg1"/>
                </a:solidFill>
              </a:rPr>
              <a:t>인증</a:t>
            </a:r>
            <a:r>
              <a:rPr lang="en-US" altLang="ko-KR" sz="1400" dirty="0">
                <a:solidFill>
                  <a:schemeClr val="bg1"/>
                </a:solidFill>
              </a:rPr>
              <a:t>,OCR,</a:t>
            </a:r>
            <a:r>
              <a:rPr lang="ko-KR" altLang="en-US" sz="1400" dirty="0">
                <a:solidFill>
                  <a:schemeClr val="bg1"/>
                </a:solidFill>
              </a:rPr>
              <a:t>보안 등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A323112-DEA6-3456-1A5B-BA3E518754D2}"/>
              </a:ext>
            </a:extLst>
          </p:cNvPr>
          <p:cNvSpPr/>
          <p:nvPr/>
        </p:nvSpPr>
        <p:spPr>
          <a:xfrm>
            <a:off x="476250" y="3467639"/>
            <a:ext cx="3505199" cy="45719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50331B1-CCA0-C8B2-F19E-371E479FCFEC}"/>
              </a:ext>
            </a:extLst>
          </p:cNvPr>
          <p:cNvSpPr txBox="1"/>
          <p:nvPr/>
        </p:nvSpPr>
        <p:spPr>
          <a:xfrm>
            <a:off x="6886574" y="5375558"/>
            <a:ext cx="3590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Mobile Application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DE207D6-5A94-953D-86E4-2A62A1A05D42}"/>
              </a:ext>
            </a:extLst>
          </p:cNvPr>
          <p:cNvSpPr txBox="1"/>
          <p:nvPr/>
        </p:nvSpPr>
        <p:spPr>
          <a:xfrm>
            <a:off x="6881812" y="6022603"/>
            <a:ext cx="50530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차량 원격관리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예비운전자를 위한 운전연수학원 매칭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화물 배차 관리 등</a:t>
            </a:r>
            <a:r>
              <a:rPr lang="en-US" altLang="ko-KR" sz="1400" dirty="0">
                <a:solidFill>
                  <a:schemeClr val="bg1"/>
                </a:solidFill>
              </a:rPr>
              <a:t>. </a:t>
            </a:r>
            <a:r>
              <a:rPr lang="ko-KR" altLang="en-US" sz="1400" dirty="0">
                <a:solidFill>
                  <a:schemeClr val="bg1"/>
                </a:solidFill>
              </a:rPr>
              <a:t>모바일 </a:t>
            </a:r>
            <a:r>
              <a:rPr lang="en-US" altLang="ko-KR" sz="1400" dirty="0">
                <a:solidFill>
                  <a:schemeClr val="bg1"/>
                </a:solidFill>
              </a:rPr>
              <a:t>OS </a:t>
            </a:r>
            <a:r>
              <a:rPr lang="ko-KR" altLang="en-US" sz="1400" dirty="0">
                <a:solidFill>
                  <a:schemeClr val="bg1"/>
                </a:solidFill>
              </a:rPr>
              <a:t>기반의 서비스를 제공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5375C32-9401-E2CE-A166-95974D300221}"/>
              </a:ext>
            </a:extLst>
          </p:cNvPr>
          <p:cNvSpPr/>
          <p:nvPr/>
        </p:nvSpPr>
        <p:spPr>
          <a:xfrm>
            <a:off x="6953250" y="5875293"/>
            <a:ext cx="3505199" cy="45719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891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38853E-68EF-0019-8212-223679B40E50}"/>
              </a:ext>
            </a:extLst>
          </p:cNvPr>
          <p:cNvSpPr txBox="1"/>
          <p:nvPr/>
        </p:nvSpPr>
        <p:spPr>
          <a:xfrm>
            <a:off x="1276350" y="679425"/>
            <a:ext cx="6286500" cy="2454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900" dirty="0">
                <a:solidFill>
                  <a:schemeClr val="bg1">
                    <a:alpha val="80000"/>
                  </a:schemeClr>
                </a:solidFill>
              </a:rPr>
              <a:t>서울시 강남구 </a:t>
            </a:r>
            <a:r>
              <a:rPr lang="ko-KR" altLang="en-US" sz="1900" dirty="0" err="1">
                <a:solidFill>
                  <a:schemeClr val="bg1">
                    <a:alpha val="80000"/>
                  </a:schemeClr>
                </a:solidFill>
              </a:rPr>
              <a:t>도곡로</a:t>
            </a:r>
            <a:r>
              <a:rPr lang="en-US" altLang="ko-KR" sz="1900" dirty="0">
                <a:solidFill>
                  <a:schemeClr val="bg1">
                    <a:alpha val="80000"/>
                  </a:schemeClr>
                </a:solidFill>
              </a:rPr>
              <a:t>2</a:t>
            </a:r>
            <a:r>
              <a:rPr lang="ko-KR" altLang="en-US" sz="1900" dirty="0">
                <a:solidFill>
                  <a:schemeClr val="bg1">
                    <a:alpha val="80000"/>
                  </a:schemeClr>
                </a:solidFill>
              </a:rPr>
              <a:t>길 </a:t>
            </a:r>
            <a:r>
              <a:rPr lang="en-US" altLang="ko-KR" sz="1900" dirty="0">
                <a:solidFill>
                  <a:schemeClr val="bg1">
                    <a:alpha val="80000"/>
                  </a:schemeClr>
                </a:solidFill>
              </a:rPr>
              <a:t>14(</a:t>
            </a:r>
            <a:r>
              <a:rPr lang="ko-KR" altLang="en-US" sz="1900" dirty="0">
                <a:solidFill>
                  <a:schemeClr val="bg1">
                    <a:alpha val="80000"/>
                  </a:schemeClr>
                </a:solidFill>
              </a:rPr>
              <a:t>도곡동</a:t>
            </a:r>
            <a:r>
              <a:rPr lang="en-US" altLang="ko-KR" sz="1900" dirty="0">
                <a:solidFill>
                  <a:schemeClr val="bg1">
                    <a:alpha val="80000"/>
                  </a:schemeClr>
                </a:solidFill>
              </a:rPr>
              <a:t>, </a:t>
            </a:r>
            <a:r>
              <a:rPr lang="ko-KR" altLang="en-US" sz="1900" dirty="0">
                <a:solidFill>
                  <a:schemeClr val="bg1">
                    <a:alpha val="80000"/>
                  </a:schemeClr>
                </a:solidFill>
              </a:rPr>
              <a:t>규원빌딩</a:t>
            </a:r>
            <a:r>
              <a:rPr lang="en-US" altLang="ko-KR" sz="1900" dirty="0">
                <a:solidFill>
                  <a:schemeClr val="bg1">
                    <a:alpha val="80000"/>
                  </a:schemeClr>
                </a:solidFill>
              </a:rPr>
              <a:t>)3</a:t>
            </a:r>
            <a:r>
              <a:rPr lang="ko-KR" altLang="en-US" sz="1900" dirty="0">
                <a:solidFill>
                  <a:schemeClr val="bg1">
                    <a:alpha val="80000"/>
                  </a:schemeClr>
                </a:solidFill>
              </a:rPr>
              <a:t>층</a:t>
            </a:r>
            <a:r>
              <a:rPr lang="en-US" altLang="ko-KR" sz="1900" dirty="0">
                <a:solidFill>
                  <a:schemeClr val="bg1">
                    <a:alpha val="80000"/>
                  </a:schemeClr>
                </a:solidFill>
              </a:rPr>
              <a:t>    </a:t>
            </a:r>
            <a:r>
              <a:rPr lang="ko-KR" altLang="en-US" sz="1900" dirty="0">
                <a:solidFill>
                  <a:schemeClr val="bg1">
                    <a:alpha val="80000"/>
                  </a:schemeClr>
                </a:solidFill>
              </a:rPr>
              <a:t>사업자번호</a:t>
            </a:r>
            <a:r>
              <a:rPr lang="en-US" altLang="ko-KR" sz="1900" dirty="0">
                <a:solidFill>
                  <a:schemeClr val="bg1">
                    <a:alpha val="80000"/>
                  </a:schemeClr>
                </a:solidFill>
              </a:rPr>
              <a:t>: 211-88-29376</a:t>
            </a:r>
          </a:p>
          <a:p>
            <a:pPr indent="-228600" latinLnBrk="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ko-KR" altLang="en-US" sz="1900" dirty="0">
                <a:solidFill>
                  <a:schemeClr val="bg1">
                    <a:alpha val="80000"/>
                  </a:schemeClr>
                </a:solidFill>
              </a:rPr>
              <a:t>전화</a:t>
            </a:r>
            <a:r>
              <a:rPr lang="en-US" altLang="ko-KR" sz="1900" dirty="0">
                <a:solidFill>
                  <a:schemeClr val="bg1">
                    <a:alpha val="80000"/>
                  </a:schemeClr>
                </a:solidFill>
              </a:rPr>
              <a:t>: 02-6925-1234   FAX: 02-6280-2134</a:t>
            </a:r>
          </a:p>
          <a:p>
            <a:pPr indent="-228600" latinLnBrk="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ko-KR" sz="19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 latinLnBrk="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sz="1900" b="0" i="0" dirty="0">
                <a:solidFill>
                  <a:schemeClr val="bg1">
                    <a:alpha val="80000"/>
                  </a:schemeClr>
                </a:solidFill>
                <a:effectLst/>
              </a:rPr>
              <a:t>Copyright© </a:t>
            </a:r>
            <a:r>
              <a:rPr lang="en-US" altLang="ko-KR" sz="1900" b="0" i="0" dirty="0" err="1">
                <a:solidFill>
                  <a:schemeClr val="bg1">
                    <a:alpha val="80000"/>
                  </a:schemeClr>
                </a:solidFill>
                <a:effectLst/>
              </a:rPr>
              <a:t>acrofuture</a:t>
            </a:r>
            <a:r>
              <a:rPr lang="en-US" altLang="ko-KR" sz="1900" b="0" i="0" dirty="0">
                <a:solidFill>
                  <a:schemeClr val="bg1">
                    <a:alpha val="80000"/>
                  </a:schemeClr>
                </a:solidFill>
                <a:effectLst/>
              </a:rPr>
              <a:t> Corp. All rights reserved.</a:t>
            </a:r>
            <a:endParaRPr lang="en-US" altLang="ko-KR" sz="1900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7" name="그림 6" descr="스크린샷, 그래픽, 디자인이(가) 표시된 사진&#10;&#10;자동 생성된 설명">
            <a:extLst>
              <a:ext uri="{FF2B5EF4-FFF2-40B4-BE49-F238E27FC236}">
                <a16:creationId xmlns:a16="http://schemas.microsoft.com/office/drawing/2014/main" id="{0FDBBBAD-9707-917C-2125-613E8CB2C0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03" r="86003" b="32924"/>
          <a:stretch/>
        </p:blipFill>
        <p:spPr>
          <a:xfrm>
            <a:off x="10001278" y="962025"/>
            <a:ext cx="1517868" cy="157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528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id="{08F27C26-2756-9FF2-2C97-B1304445A913}"/>
              </a:ext>
            </a:extLst>
          </p:cNvPr>
          <p:cNvSpPr txBox="1"/>
          <p:nvPr/>
        </p:nvSpPr>
        <p:spPr>
          <a:xfrm>
            <a:off x="959806" y="176897"/>
            <a:ext cx="100701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solidFill>
                  <a:schemeClr val="bg1"/>
                </a:solidFill>
              </a:rPr>
              <a:t>Footer</a:t>
            </a:r>
            <a:r>
              <a:rPr lang="ko-KR" altLang="en-US" sz="3000" dirty="0">
                <a:solidFill>
                  <a:schemeClr val="bg1"/>
                </a:solidFill>
              </a:rPr>
              <a:t> 영역</a:t>
            </a:r>
          </a:p>
        </p:txBody>
      </p:sp>
    </p:spTree>
    <p:extLst>
      <p:ext uri="{BB962C8B-B14F-4D97-AF65-F5344CB8AC3E}">
        <p14:creationId xmlns:p14="http://schemas.microsoft.com/office/powerpoint/2010/main" val="3895739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2116</TotalTime>
  <Words>271</Words>
  <Application>Microsoft Office PowerPoint</Application>
  <PresentationFormat>와이드스크린</PresentationFormat>
  <Paragraphs>52</Paragraphs>
  <Slides>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이 종범/전무</dc:creator>
  <cp:lastModifiedBy>이 종범/전무</cp:lastModifiedBy>
  <cp:revision>15</cp:revision>
  <dcterms:created xsi:type="dcterms:W3CDTF">2024-07-01T02:07:18Z</dcterms:created>
  <dcterms:modified xsi:type="dcterms:W3CDTF">2024-07-04T10:02:44Z</dcterms:modified>
</cp:coreProperties>
</file>

<file path=docProps/thumbnail.jpeg>
</file>